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4"/>
  </p:notesMasterIdLst>
  <p:sldIdLst>
    <p:sldId id="257" r:id="rId2"/>
    <p:sldId id="258" r:id="rId3"/>
    <p:sldId id="259" r:id="rId4"/>
    <p:sldId id="260" r:id="rId5"/>
    <p:sldId id="266" r:id="rId6"/>
    <p:sldId id="261" r:id="rId7"/>
    <p:sldId id="268" r:id="rId8"/>
    <p:sldId id="267" r:id="rId9"/>
    <p:sldId id="262" r:id="rId10"/>
    <p:sldId id="263" r:id="rId11"/>
    <p:sldId id="264"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41" d="100"/>
          <a:sy n="41" d="100"/>
        </p:scale>
        <p:origin x="78" y="564"/>
      </p:cViewPr>
      <p:guideLst/>
    </p:cSldViewPr>
  </p:slideViewPr>
  <p:notesTextViewPr>
    <p:cViewPr>
      <p:scale>
        <a:sx n="1" d="1"/>
        <a:sy n="1" d="1"/>
      </p:scale>
      <p:origin x="0" y="-58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101C5D-A74D-4314-A3E5-D1B5D9D8C607}" type="datetimeFigureOut">
              <a:rPr lang="en-GB" smtClean="0"/>
              <a:t>02/08/2020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6D46E-4893-44C7-B255-8A0B127D30B9}" type="slidenum">
              <a:rPr lang="en-GB" smtClean="0"/>
              <a:t>‹#›</a:t>
            </a:fld>
            <a:endParaRPr lang="en-GB"/>
          </a:p>
        </p:txBody>
      </p:sp>
    </p:spTree>
    <p:extLst>
      <p:ext uri="{BB962C8B-B14F-4D97-AF65-F5344CB8AC3E}">
        <p14:creationId xmlns:p14="http://schemas.microsoft.com/office/powerpoint/2010/main" val="3680339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An animated movie or a cartoon</a:t>
            </a:r>
            <a:r>
              <a:rPr lang="en-GB" baseline="0" dirty="0" smtClean="0"/>
              <a:t> is made up of series of drawings of people, animals, and objects that seem to be in motion. The concept of animation begun in 1833, with sequential images shown one by one in a quick succession.  </a:t>
            </a:r>
            <a:r>
              <a:rPr lang="en-GB" dirty="0" smtClean="0"/>
              <a:t>Through</a:t>
            </a:r>
            <a:r>
              <a:rPr lang="en-GB" baseline="0" dirty="0" smtClean="0"/>
              <a:t> animation movies, storytellers can tell more about their stories in a different interesting way. Animation therefore involves the creation of motion in pictures, drawings, models among others </a:t>
            </a:r>
            <a:r>
              <a:rPr lang="en-GB" sz="1200" kern="1200" dirty="0" smtClean="0">
                <a:solidFill>
                  <a:schemeClr val="tx1"/>
                </a:solidFill>
                <a:effectLst/>
                <a:latin typeface="+mn-lt"/>
                <a:ea typeface="+mn-ea"/>
                <a:cs typeface="+mn-cs"/>
              </a:rPr>
              <a:t>(Yang, 2020)</a:t>
            </a:r>
            <a:r>
              <a:rPr lang="en-GB" baseline="0" dirty="0" smtClean="0"/>
              <a:t>. CGI has made creation of animations easier. Types of animation movies include traditional animation, stop motion, 3D animation, motion graphics, and 2D animation </a:t>
            </a:r>
            <a:r>
              <a:rPr lang="en-GB" sz="1200" kern="1200" dirty="0" smtClean="0">
                <a:solidFill>
                  <a:schemeClr val="tx1"/>
                </a:solidFill>
                <a:effectLst/>
                <a:latin typeface="+mn-lt"/>
                <a:ea typeface="+mn-ea"/>
                <a:cs typeface="+mn-cs"/>
              </a:rPr>
              <a:t>(Yang, 2020)</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2</a:t>
            </a:fld>
            <a:endParaRPr lang="en-GB"/>
          </a:p>
        </p:txBody>
      </p:sp>
    </p:spTree>
    <p:extLst>
      <p:ext uri="{BB962C8B-B14F-4D97-AF65-F5344CB8AC3E}">
        <p14:creationId xmlns:p14="http://schemas.microsoft.com/office/powerpoint/2010/main" val="1962930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Animations</a:t>
            </a:r>
            <a:r>
              <a:rPr lang="en-GB" baseline="0" dirty="0" smtClean="0"/>
              <a:t> are very important because children can perceive them easily compared to other movies. Through animation movies, people have been able to tell their stories, ideas, and communicate their emotions. Creation of animation movies shows a lot of creativity in the use of editing techniques such as stop motion , animatronics, motion capture, rotoscoping, fade, jump cuts among others.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4</a:t>
            </a:fld>
            <a:endParaRPr lang="en-GB"/>
          </a:p>
        </p:txBody>
      </p:sp>
    </p:spTree>
    <p:extLst>
      <p:ext uri="{BB962C8B-B14F-4D97-AF65-F5344CB8AC3E}">
        <p14:creationId xmlns:p14="http://schemas.microsoft.com/office/powerpoint/2010/main" val="4032554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One of the major benefits</a:t>
            </a:r>
            <a:r>
              <a:rPr lang="en-GB" baseline="0" dirty="0" smtClean="0"/>
              <a:t> of making animation movies is that one can work anywhere. Weather problems are minimized such as cold winter seasons, which highly disrupt outdoor shooting in ordinary movies </a:t>
            </a:r>
            <a:r>
              <a:rPr lang="en-GB" sz="1200" kern="1200" dirty="0" smtClean="0">
                <a:solidFill>
                  <a:schemeClr val="tx1"/>
                </a:solidFill>
                <a:effectLst/>
                <a:latin typeface="+mn-lt"/>
                <a:ea typeface="+mn-ea"/>
                <a:cs typeface="+mn-cs"/>
              </a:rPr>
              <a:t>(Craven, 2015)</a:t>
            </a:r>
            <a:r>
              <a:rPr lang="en-GB" baseline="0" dirty="0" smtClean="0"/>
              <a:t> . Also, with animation series, one does not have to ask for permission for locations to film the movie.  Dealing with movie personnel is perceived as a hard nut to crack. This is because different costumes are required, makeup, sets costs.  Production of animation movies has less demands and is considered as socially connective. Animation movies minimize consumption of film stock. For instance, editing effects with a camera are significantly minimized.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5</a:t>
            </a:fld>
            <a:endParaRPr lang="en-GB"/>
          </a:p>
        </p:txBody>
      </p:sp>
    </p:spTree>
    <p:extLst>
      <p:ext uri="{BB962C8B-B14F-4D97-AF65-F5344CB8AC3E}">
        <p14:creationId xmlns:p14="http://schemas.microsoft.com/office/powerpoint/2010/main" val="2941191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first stop</a:t>
            </a:r>
            <a:r>
              <a:rPr lang="en-GB" baseline="0" dirty="0" smtClean="0"/>
              <a:t> motion animation film was done in 1898 by James Stuart Blackton’s </a:t>
            </a:r>
            <a:r>
              <a:rPr lang="en-GB" dirty="0" smtClean="0"/>
              <a:t>Stop </a:t>
            </a:r>
            <a:r>
              <a:rPr lang="en-GB" dirty="0" smtClean="0"/>
              <a:t>motion technique is a used while making</a:t>
            </a:r>
            <a:r>
              <a:rPr lang="en-GB" baseline="0" dirty="0" smtClean="0"/>
              <a:t> animations by manipulating objects to appear as though they are in motion and appear to be huge. Through this technique, series of frames also </a:t>
            </a:r>
            <a:r>
              <a:rPr lang="en-GB" sz="1200" kern="1200" dirty="0" smtClean="0">
                <a:solidFill>
                  <a:schemeClr val="tx1"/>
                </a:solidFill>
                <a:effectLst/>
                <a:latin typeface="+mn-lt"/>
                <a:ea typeface="+mn-ea"/>
                <a:cs typeface="+mn-cs"/>
              </a:rPr>
              <a:t>(Shaw, 2012)</a:t>
            </a:r>
            <a:r>
              <a:rPr lang="en-GB" baseline="0" dirty="0" smtClean="0"/>
              <a:t>. Through stop motion, video production has become possible. The cost of using stop motion depends with how long the project takes and the quality of the animation movie required. Puppets and plasticine seem to appear as though they are in motion during the film making. Computer </a:t>
            </a:r>
            <a:r>
              <a:rPr lang="en-GB" baseline="0" dirty="0" err="1" smtClean="0"/>
              <a:t>softwares</a:t>
            </a:r>
            <a:r>
              <a:rPr lang="en-GB" baseline="0" dirty="0" smtClean="0"/>
              <a:t> are used to make animation movies. Commonly used software include dragon frame, istopmotion, stop motion pro among others.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6</a:t>
            </a:fld>
            <a:endParaRPr lang="en-GB"/>
          </a:p>
        </p:txBody>
      </p:sp>
    </p:spTree>
    <p:extLst>
      <p:ext uri="{BB962C8B-B14F-4D97-AF65-F5344CB8AC3E}">
        <p14:creationId xmlns:p14="http://schemas.microsoft.com/office/powerpoint/2010/main" val="2753939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Sand and</a:t>
            </a:r>
            <a:r>
              <a:rPr lang="en-GB" baseline="0" dirty="0" smtClean="0"/>
              <a:t> oil-paint animation involves using substances such as sand and oil onto a non-porous surface. The oil or sand are manipulated by the animator and photographed using a camera in the light. The second type of animation is armatures whereby they are structural frameworks acting as a base for stop motion model. Puppets stop motion on the other hand refers to any motion that uses puppets. Selby (2013), avers that simple paper cut-outs are forms of stop motion that involves using pieces of paper, tearing or folding, card, cloth, and folding into desired shapes and manipulating them between photographs for stop motion.  Clay animation stop motion involves the construction of sets, characters and props using </a:t>
            </a:r>
            <a:r>
              <a:rPr lang="en-GB" baseline="0" dirty="0" err="1" smtClean="0"/>
              <a:t>plasticine</a:t>
            </a:r>
            <a:r>
              <a:rPr lang="en-GB" baseline="0" dirty="0" smtClean="0"/>
              <a:t>. Additional armatures are used with Claymation. Model and object animation are stop motion which is used with live action (Selby,2013). </a:t>
            </a:r>
          </a:p>
          <a:p>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7</a:t>
            </a:fld>
            <a:endParaRPr lang="en-GB"/>
          </a:p>
        </p:txBody>
      </p:sp>
    </p:spTree>
    <p:extLst>
      <p:ext uri="{BB962C8B-B14F-4D97-AF65-F5344CB8AC3E}">
        <p14:creationId xmlns:p14="http://schemas.microsoft.com/office/powerpoint/2010/main" val="2038036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storyline</a:t>
            </a:r>
            <a:r>
              <a:rPr lang="en-GB" baseline="0" dirty="0" smtClean="0"/>
              <a:t> of the strike animation movie is about a young mole known as Morrison who is secretly passionate about football but his father wants him to run a legendary goldmine. His friends are excited to join him in the goldmine. Despite Morrison being a small mole, he does not give up on his dream and he decides to play football in bright light after the mine is forced to shut down following an accident in the goldmine. With the help of his friends Morrison is excited to begin with the new journal of football whereby he attends the wild cup football finals in Russia.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8</a:t>
            </a:fld>
            <a:endParaRPr lang="en-GB"/>
          </a:p>
        </p:txBody>
      </p:sp>
    </p:spTree>
    <p:extLst>
      <p:ext uri="{BB962C8B-B14F-4D97-AF65-F5344CB8AC3E}">
        <p14:creationId xmlns:p14="http://schemas.microsoft.com/office/powerpoint/2010/main" val="2797415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Strike is an example</a:t>
            </a:r>
            <a:r>
              <a:rPr lang="en-GB" baseline="0" dirty="0" smtClean="0"/>
              <a:t> of an animation movie that uses stop motion. In these movie, puppets resembling moles have been used by the storyteller to bring the movie into life. </a:t>
            </a:r>
            <a:r>
              <a:rPr lang="en-GB" baseline="0" dirty="0" smtClean="0"/>
              <a:t>The animation is beautifully hand crafted. In the animation movie, the characters are well developed and diversified. The characters are also interesting and eccentric. The animation movie also took a longer time to accomplish as most animation take longer periods. The movie runs for </a:t>
            </a:r>
            <a:r>
              <a:rPr lang="en-GB" baseline="0" smtClean="0"/>
              <a:t>100 minutes.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9</a:t>
            </a:fld>
            <a:endParaRPr lang="en-GB"/>
          </a:p>
        </p:txBody>
      </p:sp>
    </p:spTree>
    <p:extLst>
      <p:ext uri="{BB962C8B-B14F-4D97-AF65-F5344CB8AC3E}">
        <p14:creationId xmlns:p14="http://schemas.microsoft.com/office/powerpoint/2010/main" val="3321093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Frames are defined as series of different pictures taken</a:t>
            </a:r>
            <a:r>
              <a:rPr lang="en-GB" baseline="0" dirty="0" smtClean="0"/>
              <a:t> that are used in making the animation movies so that the puppets appear to be in motion. After creation of the movements in the strike movie, music and sound effects were then added making a complete movie. This becomes possible by the use editing </a:t>
            </a:r>
            <a:r>
              <a:rPr lang="en-GB" baseline="0" dirty="0" err="1" smtClean="0"/>
              <a:t>softwares</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11</a:t>
            </a:fld>
            <a:endParaRPr lang="en-GB"/>
          </a:p>
        </p:txBody>
      </p:sp>
    </p:spTree>
    <p:extLst>
      <p:ext uri="{BB962C8B-B14F-4D97-AF65-F5344CB8AC3E}">
        <p14:creationId xmlns:p14="http://schemas.microsoft.com/office/powerpoint/2010/main" val="27831307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6FD05EBD-E12A-4C16-A4A0-236BCD599486}"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997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629348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9112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32825F-F69F-4882-BCD6-D59AD55E3ED7}" type="datetimeFigureOut">
              <a:rPr lang="en-GB" smtClean="0"/>
              <a:t>02/08/2020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D05EBD-E12A-4C16-A4A0-236BCD599486}" type="slidenum">
              <a:rPr lang="en-GB" smtClean="0"/>
              <a:t>‹#›</a:t>
            </a:fld>
            <a:endParaRPr lang="en-GB"/>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0569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32825F-F69F-4882-BCD6-D59AD55E3ED7}" type="datetimeFigureOut">
              <a:rPr lang="en-GB" smtClean="0"/>
              <a:t>02/08/2020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FD05EBD-E12A-4C16-A4A0-236BCD599486}"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3906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32825F-F69F-4882-BCD6-D59AD55E3ED7}" type="datetimeFigureOut">
              <a:rPr lang="en-GB" smtClean="0"/>
              <a:t>02/08/2020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FD05EBD-E12A-4C16-A4A0-236BCD599486}"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1300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32825F-F69F-4882-BCD6-D59AD55E3ED7}" type="datetimeFigureOut">
              <a:rPr lang="en-GB" smtClean="0"/>
              <a:t>02/08/2020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3127034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32825F-F69F-4882-BCD6-D59AD55E3ED7}" type="datetimeFigureOut">
              <a:rPr lang="en-GB" smtClean="0"/>
              <a:t>02/08/2020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D05EBD-E12A-4C16-A4A0-236BCD599486}"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3628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32825F-F69F-4882-BCD6-D59AD55E3ED7}" type="datetimeFigureOut">
              <a:rPr lang="en-GB" smtClean="0"/>
              <a:t>02/08/2020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4152557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32825F-F69F-4882-BCD6-D59AD55E3ED7}" type="datetimeFigureOut">
              <a:rPr lang="en-GB" smtClean="0"/>
              <a:t>02/08/2020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1841213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5241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2087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3298517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4236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6984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9046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32825F-F69F-4882-BCD6-D59AD55E3ED7}" type="datetimeFigureOut">
              <a:rPr lang="en-GB" smtClean="0"/>
              <a:t>02/08/2020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1495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A32825F-F69F-4882-BCD6-D59AD55E3ED7}" type="datetimeFigureOut">
              <a:rPr lang="en-GB" smtClean="0"/>
              <a:t>02/08/2020</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FD05EBD-E12A-4C16-A4A0-236BCD599486}" type="slidenum">
              <a:rPr lang="en-GB" smtClean="0"/>
              <a:t>‹#›</a:t>
            </a:fld>
            <a:endParaRPr lang="en-GB"/>
          </a:p>
        </p:txBody>
      </p:sp>
    </p:spTree>
    <p:extLst>
      <p:ext uri="{BB962C8B-B14F-4D97-AF65-F5344CB8AC3E}">
        <p14:creationId xmlns:p14="http://schemas.microsoft.com/office/powerpoint/2010/main" val="55021882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Animation Movies </a:t>
            </a:r>
            <a:endParaRPr lang="en-GB" b="1" dirty="0"/>
          </a:p>
        </p:txBody>
      </p:sp>
      <p:sp>
        <p:nvSpPr>
          <p:cNvPr id="3" name="Subtitle 2"/>
          <p:cNvSpPr>
            <a:spLocks noGrp="1"/>
          </p:cNvSpPr>
          <p:nvPr>
            <p:ph type="subTitle" idx="1"/>
          </p:nvPr>
        </p:nvSpPr>
        <p:spPr/>
        <p:txBody>
          <a:bodyPr>
            <a:normAutofit fontScale="92500" lnSpcReduction="20000"/>
          </a:bodyPr>
          <a:lstStyle/>
          <a:p>
            <a:r>
              <a:rPr lang="en-GB" sz="4000" b="1" dirty="0" smtClean="0">
                <a:solidFill>
                  <a:srgbClr val="00B0F0"/>
                </a:solidFill>
              </a:rPr>
              <a:t>Author name </a:t>
            </a:r>
          </a:p>
          <a:p>
            <a:r>
              <a:rPr lang="en-GB" sz="4000" b="1" dirty="0" smtClean="0">
                <a:solidFill>
                  <a:srgbClr val="00B0F0"/>
                </a:solidFill>
              </a:rPr>
              <a:t>Institutional affiliation </a:t>
            </a:r>
          </a:p>
          <a:p>
            <a:endParaRPr lang="en-GB" sz="4000" b="1" dirty="0"/>
          </a:p>
        </p:txBody>
      </p:sp>
    </p:spTree>
    <p:extLst>
      <p:ext uri="{BB962C8B-B14F-4D97-AF65-F5344CB8AC3E}">
        <p14:creationId xmlns:p14="http://schemas.microsoft.com/office/powerpoint/2010/main" val="2076944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Introduction to Animation Movies </a:t>
            </a:r>
            <a:endParaRPr lang="en-GB" b="1" dirty="0"/>
          </a:p>
        </p:txBody>
      </p:sp>
      <p:sp>
        <p:nvSpPr>
          <p:cNvPr id="3" name="Content Placeholder 2"/>
          <p:cNvSpPr>
            <a:spLocks noGrp="1"/>
          </p:cNvSpPr>
          <p:nvPr>
            <p:ph idx="1"/>
          </p:nvPr>
        </p:nvSpPr>
        <p:spPr/>
        <p:txBody>
          <a:bodyPr>
            <a:normAutofit fontScale="85000" lnSpcReduction="20000"/>
          </a:bodyPr>
          <a:lstStyle/>
          <a:p>
            <a:r>
              <a:rPr lang="en-GB" sz="2900" dirty="0" smtClean="0">
                <a:solidFill>
                  <a:srgbClr val="00B0F0"/>
                </a:solidFill>
                <a:latin typeface="Arial Black" panose="020B0A04020102020204" pitchFamily="34" charset="0"/>
              </a:rPr>
              <a:t>Animation is a method of creating pictures to be in movement </a:t>
            </a:r>
            <a:r>
              <a:rPr lang="en-GB" sz="2900" dirty="0">
                <a:solidFill>
                  <a:srgbClr val="00B0F0"/>
                </a:solidFill>
                <a:latin typeface="Arial Black" panose="020B0A04020102020204" pitchFamily="34" charset="0"/>
              </a:rPr>
              <a:t>(Yang, 2020</a:t>
            </a:r>
            <a:r>
              <a:rPr lang="en-GB" sz="2900" dirty="0" smtClean="0">
                <a:solidFill>
                  <a:srgbClr val="00B0F0"/>
                </a:solidFill>
                <a:latin typeface="Arial Black" panose="020B0A04020102020204" pitchFamily="34" charset="0"/>
              </a:rPr>
              <a:t>).</a:t>
            </a:r>
            <a:endParaRPr lang="en-GB" sz="2900" dirty="0">
              <a:solidFill>
                <a:srgbClr val="00B0F0"/>
              </a:solidFill>
              <a:latin typeface="Arial Black" panose="020B0A04020102020204" pitchFamily="34" charset="0"/>
            </a:endParaRPr>
          </a:p>
          <a:p>
            <a:r>
              <a:rPr lang="en-GB" sz="2900" dirty="0" smtClean="0">
                <a:solidFill>
                  <a:srgbClr val="00B0F0"/>
                </a:solidFill>
                <a:latin typeface="Arial Black" panose="020B0A04020102020204" pitchFamily="34" charset="0"/>
              </a:rPr>
              <a:t>Initially, there were referred to as cartoons. </a:t>
            </a:r>
          </a:p>
          <a:p>
            <a:r>
              <a:rPr lang="en-GB" sz="2900" dirty="0" smtClean="0">
                <a:solidFill>
                  <a:srgbClr val="00B0F0"/>
                </a:solidFill>
                <a:latin typeface="Arial Black" panose="020B0A04020102020204" pitchFamily="34" charset="0"/>
              </a:rPr>
              <a:t>Animations are made of computer generated images (CGI).</a:t>
            </a:r>
          </a:p>
          <a:p>
            <a:r>
              <a:rPr lang="en-GB" sz="2900" dirty="0" smtClean="0">
                <a:solidFill>
                  <a:srgbClr val="00B0F0"/>
                </a:solidFill>
                <a:latin typeface="Arial Black" panose="020B0A04020102020204" pitchFamily="34" charset="0"/>
              </a:rPr>
              <a:t>The creation of animation is complex and requires techniques.</a:t>
            </a:r>
          </a:p>
          <a:p>
            <a:r>
              <a:rPr lang="en-GB" sz="2900" dirty="0" smtClean="0">
                <a:solidFill>
                  <a:srgbClr val="00B0F0"/>
                </a:solidFill>
                <a:latin typeface="Arial Black" panose="020B0A04020102020204" pitchFamily="34" charset="0"/>
              </a:rPr>
              <a:t>There are several types of animation movies.  </a:t>
            </a:r>
          </a:p>
          <a:p>
            <a:endParaRPr lang="en-GB" dirty="0"/>
          </a:p>
        </p:txBody>
      </p:sp>
    </p:spTree>
    <p:extLst>
      <p:ext uri="{BB962C8B-B14F-4D97-AF65-F5344CB8AC3E}">
        <p14:creationId xmlns:p14="http://schemas.microsoft.com/office/powerpoint/2010/main" val="2505117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Image Showing </a:t>
            </a:r>
            <a:r>
              <a:rPr lang="en-GB" dirty="0"/>
              <a:t>o</a:t>
            </a:r>
            <a:r>
              <a:rPr lang="en-GB" dirty="0" smtClean="0"/>
              <a:t>ne </a:t>
            </a:r>
            <a:r>
              <a:rPr lang="en-GB" dirty="0"/>
              <a:t>o</a:t>
            </a:r>
            <a:r>
              <a:rPr lang="en-GB" dirty="0" smtClean="0"/>
              <a:t>f </a:t>
            </a:r>
            <a:r>
              <a:rPr lang="en-GB" dirty="0"/>
              <a:t>t</a:t>
            </a:r>
            <a:r>
              <a:rPr lang="en-GB" dirty="0" smtClean="0"/>
              <a:t>he Animation Movies </a:t>
            </a:r>
            <a:endParaRPr lang="en-GB" dirty="0"/>
          </a:p>
        </p:txBody>
      </p:sp>
      <p:pic>
        <p:nvPicPr>
          <p:cNvPr id="2050" name="Picture 2" descr="Wallpaper Kung Fu Panda 3, Best Animation Movies, cartoon, Movies ..."/>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149017" y="2557463"/>
            <a:ext cx="5893965" cy="331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024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	</a:t>
            </a:r>
            <a:endParaRPr lang="en-GB" dirty="0"/>
          </a:p>
        </p:txBody>
      </p:sp>
      <p:sp>
        <p:nvSpPr>
          <p:cNvPr id="3" name="Content Placeholder 2"/>
          <p:cNvSpPr>
            <a:spLocks noGrp="1"/>
          </p:cNvSpPr>
          <p:nvPr>
            <p:ph idx="1"/>
          </p:nvPr>
        </p:nvSpPr>
        <p:spPr>
          <a:xfrm>
            <a:off x="1154954" y="2297723"/>
            <a:ext cx="8825659" cy="4149969"/>
          </a:xfrm>
        </p:spPr>
        <p:txBody>
          <a:bodyPr>
            <a:noAutofit/>
          </a:bodyPr>
          <a:lstStyle/>
          <a:p>
            <a:r>
              <a:rPr lang="en-GB" sz="2400" dirty="0" smtClean="0">
                <a:solidFill>
                  <a:srgbClr val="00B0F0"/>
                </a:solidFill>
                <a:latin typeface="Arial Black" panose="020B0A04020102020204" pitchFamily="34" charset="0"/>
              </a:rPr>
              <a:t>Children can perceive animation movies easily. </a:t>
            </a:r>
          </a:p>
          <a:p>
            <a:r>
              <a:rPr lang="en-GB" sz="2400" dirty="0" smtClean="0">
                <a:solidFill>
                  <a:srgbClr val="00B0F0"/>
                </a:solidFill>
                <a:latin typeface="Arial Black" panose="020B0A04020102020204" pitchFamily="34" charset="0"/>
              </a:rPr>
              <a:t>Just as the normal movies, animations uses various techniques.</a:t>
            </a:r>
          </a:p>
          <a:p>
            <a:r>
              <a:rPr lang="en-GB" sz="2400" dirty="0" smtClean="0">
                <a:solidFill>
                  <a:srgbClr val="00B0F0"/>
                </a:solidFill>
                <a:latin typeface="Arial Black" panose="020B0A04020102020204" pitchFamily="34" charset="0"/>
              </a:rPr>
              <a:t>This techniques involve the use of music, stop motion fade, J cuts, jump cuts, eye line match among others. </a:t>
            </a:r>
            <a:endParaRPr lang="en-GB" sz="2400" dirty="0">
              <a:solidFill>
                <a:srgbClr val="00B0F0"/>
              </a:solidFill>
              <a:latin typeface="Arial Black" panose="020B0A04020102020204" pitchFamily="34" charset="0"/>
            </a:endParaRPr>
          </a:p>
          <a:p>
            <a:r>
              <a:rPr lang="en-GB" sz="2400" dirty="0">
                <a:solidFill>
                  <a:srgbClr val="00B0F0"/>
                </a:solidFill>
                <a:latin typeface="Arial Black" panose="020B0A04020102020204" pitchFamily="34" charset="0"/>
              </a:rPr>
              <a:t>T</a:t>
            </a:r>
            <a:r>
              <a:rPr lang="en-GB" sz="2400" dirty="0" smtClean="0">
                <a:solidFill>
                  <a:srgbClr val="00B0F0"/>
                </a:solidFill>
                <a:latin typeface="Arial Black" panose="020B0A04020102020204" pitchFamily="34" charset="0"/>
              </a:rPr>
              <a:t>hese techniques is to make the animation movies interesting. </a:t>
            </a:r>
          </a:p>
          <a:p>
            <a:r>
              <a:rPr lang="en-GB" sz="2400" dirty="0" smtClean="0">
                <a:solidFill>
                  <a:srgbClr val="00B0F0"/>
                </a:solidFill>
                <a:latin typeface="Arial Black" panose="020B0A04020102020204" pitchFamily="34" charset="0"/>
              </a:rPr>
              <a:t>They also draw the viewers attention.  </a:t>
            </a:r>
          </a:p>
          <a:p>
            <a:endParaRPr lang="en-GB" sz="2400" dirty="0">
              <a:solidFill>
                <a:srgbClr val="00B0F0"/>
              </a:solidFill>
              <a:latin typeface="Arial Black" panose="020B0A04020102020204" pitchFamily="34" charset="0"/>
            </a:endParaRPr>
          </a:p>
        </p:txBody>
      </p:sp>
    </p:spTree>
    <p:extLst>
      <p:ext uri="{BB962C8B-B14F-4D97-AF65-F5344CB8AC3E}">
        <p14:creationId xmlns:p14="http://schemas.microsoft.com/office/powerpoint/2010/main" val="4030609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Benefits of animation movies </a:t>
            </a:r>
            <a:endParaRPr lang="en-GB" dirty="0"/>
          </a:p>
        </p:txBody>
      </p:sp>
      <p:sp>
        <p:nvSpPr>
          <p:cNvPr id="3" name="Content Placeholder 2"/>
          <p:cNvSpPr>
            <a:spLocks noGrp="1"/>
          </p:cNvSpPr>
          <p:nvPr>
            <p:ph idx="1"/>
          </p:nvPr>
        </p:nvSpPr>
        <p:spPr/>
        <p:txBody>
          <a:bodyPr>
            <a:normAutofit lnSpcReduction="10000"/>
          </a:bodyPr>
          <a:lstStyle/>
          <a:p>
            <a:r>
              <a:rPr lang="en-GB" sz="2400" dirty="0" smtClean="0">
                <a:solidFill>
                  <a:srgbClr val="00B0F0"/>
                </a:solidFill>
                <a:latin typeface="Arial Black" panose="020B0A04020102020204" pitchFamily="34" charset="0"/>
              </a:rPr>
              <a:t>There are many benefits associated with animation movies; </a:t>
            </a:r>
          </a:p>
          <a:p>
            <a:pPr marL="400050" indent="-400050">
              <a:buFont typeface="+mj-lt"/>
              <a:buAutoNum type="romanLcPeriod"/>
            </a:pPr>
            <a:r>
              <a:rPr lang="en-GB" sz="2400" dirty="0" smtClean="0">
                <a:solidFill>
                  <a:srgbClr val="00B0F0"/>
                </a:solidFill>
                <a:latin typeface="Arial Black" panose="020B0A04020102020204" pitchFamily="34" charset="0"/>
              </a:rPr>
              <a:t>One can make animation movies in confined circumstances. </a:t>
            </a:r>
          </a:p>
          <a:p>
            <a:pPr marL="400050" indent="-400050">
              <a:buFont typeface="+mj-lt"/>
              <a:buAutoNum type="romanLcPeriod"/>
            </a:pPr>
            <a:r>
              <a:rPr lang="en-GB" sz="2400" dirty="0" smtClean="0">
                <a:solidFill>
                  <a:srgbClr val="00B0F0"/>
                </a:solidFill>
                <a:latin typeface="Arial Black" panose="020B0A04020102020204" pitchFamily="34" charset="0"/>
              </a:rPr>
              <a:t>Problems involving personnel are minimized. </a:t>
            </a:r>
          </a:p>
          <a:p>
            <a:pPr marL="400050" indent="-400050">
              <a:buFont typeface="+mj-lt"/>
              <a:buAutoNum type="romanLcPeriod"/>
            </a:pPr>
            <a:r>
              <a:rPr lang="en-GB" sz="2400" dirty="0" smtClean="0">
                <a:solidFill>
                  <a:srgbClr val="00B0F0"/>
                </a:solidFill>
                <a:latin typeface="Arial Black" panose="020B0A04020102020204" pitchFamily="34" charset="0"/>
              </a:rPr>
              <a:t>Less demands with animation movies. </a:t>
            </a:r>
          </a:p>
          <a:p>
            <a:pPr marL="400050" indent="-400050">
              <a:buFont typeface="+mj-lt"/>
              <a:buAutoNum type="romanLcPeriod"/>
            </a:pPr>
            <a:r>
              <a:rPr lang="en-GB" sz="2400" dirty="0" smtClean="0">
                <a:solidFill>
                  <a:srgbClr val="00B0F0"/>
                </a:solidFill>
                <a:latin typeface="Arial Black" panose="020B0A04020102020204" pitchFamily="34" charset="0"/>
              </a:rPr>
              <a:t>Animation movies are cost effective </a:t>
            </a:r>
            <a:r>
              <a:rPr lang="en-GB" sz="2400" dirty="0">
                <a:solidFill>
                  <a:srgbClr val="00B0F0"/>
                </a:solidFill>
                <a:latin typeface="Arial Black" panose="020B0A04020102020204" pitchFamily="34" charset="0"/>
              </a:rPr>
              <a:t>(Craven, 2015</a:t>
            </a:r>
            <a:r>
              <a:rPr lang="en-GB" sz="2400" dirty="0" smtClean="0">
                <a:solidFill>
                  <a:srgbClr val="00B0F0"/>
                </a:solidFill>
                <a:latin typeface="Arial Black" panose="020B0A04020102020204" pitchFamily="34" charset="0"/>
              </a:rPr>
              <a:t>).</a:t>
            </a:r>
            <a:endParaRPr lang="en-GB" sz="2400" dirty="0">
              <a:solidFill>
                <a:srgbClr val="00B0F0"/>
              </a:solidFill>
              <a:latin typeface="Arial Black" panose="020B0A04020102020204" pitchFamily="34" charset="0"/>
            </a:endParaRPr>
          </a:p>
          <a:p>
            <a:pPr marL="400050" indent="-400050">
              <a:buFont typeface="+mj-lt"/>
              <a:buAutoNum type="romanLcPeriod"/>
            </a:pPr>
            <a:endParaRPr lang="en-GB" sz="2400" dirty="0" smtClean="0">
              <a:solidFill>
                <a:srgbClr val="00B0F0"/>
              </a:solidFill>
              <a:latin typeface="Arial Black" panose="020B0A04020102020204" pitchFamily="34" charset="0"/>
            </a:endParaRPr>
          </a:p>
          <a:p>
            <a:pPr marL="400050" indent="-400050">
              <a:buFont typeface="+mj-lt"/>
              <a:buAutoNum type="romanLcPeriod"/>
            </a:pPr>
            <a:endParaRPr lang="en-GB" sz="2400" dirty="0" smtClean="0">
              <a:solidFill>
                <a:srgbClr val="00B0F0"/>
              </a:solidFill>
              <a:latin typeface="Arial Black" panose="020B0A04020102020204" pitchFamily="34" charset="0"/>
            </a:endParaRPr>
          </a:p>
          <a:p>
            <a:pPr marL="400050" indent="-400050">
              <a:buFont typeface="+mj-lt"/>
              <a:buAutoNum type="romanLcPeriod"/>
            </a:pPr>
            <a:endParaRPr lang="en-GB" sz="2400" dirty="0">
              <a:solidFill>
                <a:srgbClr val="00B0F0"/>
              </a:solidFill>
              <a:latin typeface="Arial Black" panose="020B0A04020102020204" pitchFamily="34" charset="0"/>
            </a:endParaRPr>
          </a:p>
        </p:txBody>
      </p:sp>
    </p:spTree>
    <p:extLst>
      <p:ext uri="{BB962C8B-B14F-4D97-AF65-F5344CB8AC3E}">
        <p14:creationId xmlns:p14="http://schemas.microsoft.com/office/powerpoint/2010/main" val="3201791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63794"/>
            <a:ext cx="10515600" cy="1325563"/>
          </a:xfrm>
        </p:spPr>
        <p:txBody>
          <a:bodyPr/>
          <a:lstStyle/>
          <a:p>
            <a:r>
              <a:rPr lang="en-GB" dirty="0" smtClean="0"/>
              <a:t>Use of Stop Motion in Animation Movies </a:t>
            </a:r>
            <a:endParaRPr lang="en-GB" dirty="0"/>
          </a:p>
        </p:txBody>
      </p:sp>
      <p:sp>
        <p:nvSpPr>
          <p:cNvPr id="3" name="Content Placeholder 2"/>
          <p:cNvSpPr>
            <a:spLocks noGrp="1"/>
          </p:cNvSpPr>
          <p:nvPr>
            <p:ph idx="1"/>
          </p:nvPr>
        </p:nvSpPr>
        <p:spPr>
          <a:xfrm>
            <a:off x="838200" y="2756848"/>
            <a:ext cx="10515600" cy="3780430"/>
          </a:xfrm>
        </p:spPr>
        <p:txBody>
          <a:bodyPr>
            <a:normAutofit/>
          </a:bodyPr>
          <a:lstStyle/>
          <a:p>
            <a:r>
              <a:rPr lang="en-GB" sz="2400" dirty="0" smtClean="0">
                <a:solidFill>
                  <a:srgbClr val="00B0F0"/>
                </a:solidFill>
                <a:latin typeface="Arial Black" panose="020B0A04020102020204" pitchFamily="34" charset="0"/>
              </a:rPr>
              <a:t>Stop </a:t>
            </a:r>
            <a:r>
              <a:rPr lang="en-GB" sz="2400" dirty="0" smtClean="0">
                <a:solidFill>
                  <a:srgbClr val="00B0F0"/>
                </a:solidFill>
                <a:latin typeface="Arial Black" panose="020B0A04020102020204" pitchFamily="34" charset="0"/>
              </a:rPr>
              <a:t>motion technique is the way through which objects appear to be in motion </a:t>
            </a:r>
            <a:r>
              <a:rPr lang="en-GB" sz="2400" dirty="0">
                <a:solidFill>
                  <a:srgbClr val="00B0F0"/>
                </a:solidFill>
                <a:latin typeface="Arial Black" panose="020B0A04020102020204" pitchFamily="34" charset="0"/>
              </a:rPr>
              <a:t>(Shaw, 2012</a:t>
            </a:r>
            <a:r>
              <a:rPr lang="en-GB" sz="2400" dirty="0" smtClean="0">
                <a:solidFill>
                  <a:srgbClr val="00B0F0"/>
                </a:solidFill>
                <a:latin typeface="Arial Black" panose="020B0A04020102020204" pitchFamily="34" charset="0"/>
              </a:rPr>
              <a:t>)</a:t>
            </a:r>
          </a:p>
          <a:p>
            <a:r>
              <a:rPr lang="en-GB" sz="2400" dirty="0" smtClean="0">
                <a:solidFill>
                  <a:srgbClr val="00B0F0"/>
                </a:solidFill>
                <a:latin typeface="Arial Black" panose="020B0A04020102020204" pitchFamily="34" charset="0"/>
              </a:rPr>
              <a:t>Objects in motion can also change. </a:t>
            </a:r>
          </a:p>
          <a:p>
            <a:r>
              <a:rPr lang="en-GB" sz="2400" dirty="0" smtClean="0">
                <a:solidFill>
                  <a:srgbClr val="00B0F0"/>
                </a:solidFill>
                <a:latin typeface="Arial Black" panose="020B0A04020102020204" pitchFamily="34" charset="0"/>
              </a:rPr>
              <a:t>Objects commonly used are Puppets or plasticine</a:t>
            </a:r>
            <a:r>
              <a:rPr lang="en-GB" sz="2400" dirty="0">
                <a:solidFill>
                  <a:srgbClr val="00B0F0"/>
                </a:solidFill>
                <a:latin typeface="Arial Black" panose="020B0A04020102020204" pitchFamily="34" charset="0"/>
              </a:rPr>
              <a:t> </a:t>
            </a:r>
            <a:r>
              <a:rPr lang="en-GB" sz="2400" dirty="0" smtClean="0">
                <a:solidFill>
                  <a:srgbClr val="00B0F0"/>
                </a:solidFill>
                <a:latin typeface="Arial Black" panose="020B0A04020102020204" pitchFamily="34" charset="0"/>
              </a:rPr>
              <a:t>figures. </a:t>
            </a:r>
          </a:p>
          <a:p>
            <a:r>
              <a:rPr lang="en-GB" sz="2400" dirty="0" smtClean="0">
                <a:solidFill>
                  <a:srgbClr val="00B0F0"/>
                </a:solidFill>
                <a:latin typeface="Arial Black" panose="020B0A04020102020204" pitchFamily="34" charset="0"/>
              </a:rPr>
              <a:t>For successful stop motion, software's such as Dragonframe. </a:t>
            </a:r>
          </a:p>
          <a:p>
            <a:pPr marL="0" indent="0">
              <a:buNone/>
            </a:pPr>
            <a:endParaRPr lang="en-GB" sz="2400" dirty="0" smtClean="0">
              <a:solidFill>
                <a:srgbClr val="FF0000"/>
              </a:solidFill>
            </a:endParaRPr>
          </a:p>
        </p:txBody>
      </p:sp>
    </p:spTree>
    <p:extLst>
      <p:ext uri="{BB962C8B-B14F-4D97-AF65-F5344CB8AC3E}">
        <p14:creationId xmlns:p14="http://schemas.microsoft.com/office/powerpoint/2010/main" val="777742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stop motion in animation movies </a:t>
            </a:r>
            <a:endParaRPr lang="en-GB" dirty="0"/>
          </a:p>
        </p:txBody>
      </p:sp>
      <p:sp>
        <p:nvSpPr>
          <p:cNvPr id="3" name="Content Placeholder 2"/>
          <p:cNvSpPr>
            <a:spLocks noGrp="1"/>
          </p:cNvSpPr>
          <p:nvPr>
            <p:ph idx="1"/>
          </p:nvPr>
        </p:nvSpPr>
        <p:spPr>
          <a:xfrm>
            <a:off x="1295401" y="2556931"/>
            <a:ext cx="9601196" cy="3750083"/>
          </a:xfrm>
        </p:spPr>
        <p:txBody>
          <a:bodyPr>
            <a:normAutofit lnSpcReduction="10000"/>
          </a:bodyPr>
          <a:lstStyle/>
          <a:p>
            <a:r>
              <a:rPr lang="en-GB" dirty="0" smtClean="0">
                <a:solidFill>
                  <a:srgbClr val="00B0F0"/>
                </a:solidFill>
                <a:latin typeface="Arial Black" panose="020B0A04020102020204" pitchFamily="34" charset="0"/>
              </a:rPr>
              <a:t>According to Andrew Selby, (2013), there are various types of stop motions;</a:t>
            </a:r>
          </a:p>
          <a:p>
            <a:pPr marL="514350" indent="-514350">
              <a:buFont typeface="+mj-lt"/>
              <a:buAutoNum type="romanLcPeriod"/>
            </a:pPr>
            <a:r>
              <a:rPr lang="en-GB" dirty="0" smtClean="0">
                <a:solidFill>
                  <a:srgbClr val="00B0F0"/>
                </a:solidFill>
                <a:latin typeface="Arial Black" panose="020B0A04020102020204" pitchFamily="34" charset="0"/>
              </a:rPr>
              <a:t>Sand and oil-paint animation. </a:t>
            </a:r>
          </a:p>
          <a:p>
            <a:pPr marL="514350" indent="-514350">
              <a:buFont typeface="+mj-lt"/>
              <a:buAutoNum type="romanLcPeriod"/>
            </a:pPr>
            <a:r>
              <a:rPr lang="en-GB" dirty="0" smtClean="0">
                <a:solidFill>
                  <a:srgbClr val="00B0F0"/>
                </a:solidFill>
                <a:latin typeface="Arial Black" panose="020B0A04020102020204" pitchFamily="34" charset="0"/>
              </a:rPr>
              <a:t>Armatures </a:t>
            </a:r>
          </a:p>
          <a:p>
            <a:pPr marL="514350" indent="-514350">
              <a:buFont typeface="+mj-lt"/>
              <a:buAutoNum type="romanLcPeriod"/>
            </a:pPr>
            <a:r>
              <a:rPr lang="en-GB" dirty="0" smtClean="0">
                <a:solidFill>
                  <a:srgbClr val="00B0F0"/>
                </a:solidFill>
                <a:latin typeface="Arial Black" panose="020B0A04020102020204" pitchFamily="34" charset="0"/>
              </a:rPr>
              <a:t>Puppets </a:t>
            </a:r>
          </a:p>
          <a:p>
            <a:pPr marL="514350" indent="-514350">
              <a:buFont typeface="+mj-lt"/>
              <a:buAutoNum type="romanLcPeriod"/>
            </a:pPr>
            <a:r>
              <a:rPr lang="en-GB" dirty="0" smtClean="0">
                <a:solidFill>
                  <a:srgbClr val="00B0F0"/>
                </a:solidFill>
                <a:latin typeface="Arial Black" panose="020B0A04020102020204" pitchFamily="34" charset="0"/>
              </a:rPr>
              <a:t>Simple paper cut-outs</a:t>
            </a:r>
          </a:p>
          <a:p>
            <a:pPr marL="514350" indent="-514350">
              <a:buFont typeface="+mj-lt"/>
              <a:buAutoNum type="romanLcPeriod"/>
            </a:pPr>
            <a:r>
              <a:rPr lang="en-GB" dirty="0" smtClean="0">
                <a:solidFill>
                  <a:srgbClr val="00B0F0"/>
                </a:solidFill>
                <a:latin typeface="Arial Black" panose="020B0A04020102020204" pitchFamily="34" charset="0"/>
              </a:rPr>
              <a:t>Claymation (clay animation). </a:t>
            </a:r>
          </a:p>
          <a:p>
            <a:pPr marL="514350" indent="-514350">
              <a:buFont typeface="+mj-lt"/>
              <a:buAutoNum type="romanLcPeriod"/>
            </a:pPr>
            <a:r>
              <a:rPr lang="en-GB" dirty="0" smtClean="0">
                <a:solidFill>
                  <a:srgbClr val="00B0F0"/>
                </a:solidFill>
                <a:latin typeface="Arial Black" panose="020B0A04020102020204" pitchFamily="34" charset="0"/>
              </a:rPr>
              <a:t>Model and object animation </a:t>
            </a:r>
          </a:p>
          <a:p>
            <a:pPr marL="514350" indent="-514350">
              <a:buFont typeface="+mj-lt"/>
              <a:buAutoNum type="romanLcPeriod"/>
            </a:pPr>
            <a:endParaRPr lang="en-GB" dirty="0">
              <a:solidFill>
                <a:srgbClr val="00B0F0"/>
              </a:solidFill>
              <a:latin typeface="Arial Black" panose="020B0A04020102020204" pitchFamily="34" charset="0"/>
            </a:endParaRPr>
          </a:p>
        </p:txBody>
      </p:sp>
    </p:spTree>
    <p:extLst>
      <p:ext uri="{BB962C8B-B14F-4D97-AF65-F5344CB8AC3E}">
        <p14:creationId xmlns:p14="http://schemas.microsoft.com/office/powerpoint/2010/main" val="3867579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Strike animation movie </a:t>
            </a:r>
            <a:endParaRPr lang="en-GB" dirty="0"/>
          </a:p>
        </p:txBody>
      </p:sp>
      <p:sp>
        <p:nvSpPr>
          <p:cNvPr id="3" name="Content Placeholder 2"/>
          <p:cNvSpPr>
            <a:spLocks noGrp="1"/>
          </p:cNvSpPr>
          <p:nvPr>
            <p:ph idx="1"/>
          </p:nvPr>
        </p:nvSpPr>
        <p:spPr/>
        <p:txBody>
          <a:bodyPr>
            <a:noAutofit/>
          </a:bodyPr>
          <a:lstStyle/>
          <a:p>
            <a:r>
              <a:rPr lang="en-GB" dirty="0" smtClean="0">
                <a:solidFill>
                  <a:srgbClr val="00B0F0"/>
                </a:solidFill>
                <a:latin typeface="Arial Black" panose="020B0A04020102020204" pitchFamily="34" charset="0"/>
              </a:rPr>
              <a:t>Strike is an animation movie written by Neil James</a:t>
            </a:r>
            <a:endParaRPr lang="en-GB" dirty="0">
              <a:solidFill>
                <a:srgbClr val="00B0F0"/>
              </a:solidFill>
              <a:latin typeface="Arial Black" panose="020B0A04020102020204" pitchFamily="34" charset="0"/>
            </a:endParaRPr>
          </a:p>
          <a:p>
            <a:r>
              <a:rPr lang="en-GB" dirty="0" smtClean="0">
                <a:solidFill>
                  <a:srgbClr val="00B0F0"/>
                </a:solidFill>
                <a:latin typeface="Arial Black" panose="020B0A04020102020204" pitchFamily="34" charset="0"/>
              </a:rPr>
              <a:t>It was directed by Trevor hardy. </a:t>
            </a:r>
          </a:p>
          <a:p>
            <a:r>
              <a:rPr lang="en-GB" dirty="0" smtClean="0">
                <a:solidFill>
                  <a:srgbClr val="00B0F0"/>
                </a:solidFill>
                <a:latin typeface="Arial Black" panose="020B0A04020102020204" pitchFamily="34" charset="0"/>
              </a:rPr>
              <a:t>The animation is about the story of Mungo Morrison, a young mole. </a:t>
            </a:r>
          </a:p>
          <a:p>
            <a:r>
              <a:rPr lang="en-GB" dirty="0" smtClean="0">
                <a:solidFill>
                  <a:srgbClr val="00B0F0"/>
                </a:solidFill>
                <a:latin typeface="Arial Black" panose="020B0A04020102020204" pitchFamily="34" charset="0"/>
              </a:rPr>
              <a:t>Morrison secretly wants to become a footballer but his father wants him to run a goldmine. </a:t>
            </a:r>
          </a:p>
          <a:p>
            <a:r>
              <a:rPr lang="en-GB" dirty="0" smtClean="0">
                <a:solidFill>
                  <a:srgbClr val="00B0F0"/>
                </a:solidFill>
                <a:latin typeface="Arial Black" panose="020B0A04020102020204" pitchFamily="34" charset="0"/>
              </a:rPr>
              <a:t>Through his effort, Mungo make it to the cup football finals in Russia.  </a:t>
            </a:r>
            <a:endParaRPr lang="en-GB" dirty="0">
              <a:solidFill>
                <a:srgbClr val="00B0F0"/>
              </a:solidFill>
              <a:latin typeface="Arial Black" panose="020B0A04020102020204" pitchFamily="34" charset="0"/>
            </a:endParaRPr>
          </a:p>
          <a:p>
            <a:endParaRPr lang="en-GB" dirty="0">
              <a:solidFill>
                <a:srgbClr val="00B0F0"/>
              </a:solidFill>
              <a:latin typeface="Arial Black" panose="020B0A04020102020204" pitchFamily="34" charset="0"/>
            </a:endParaRPr>
          </a:p>
        </p:txBody>
      </p:sp>
    </p:spTree>
    <p:extLst>
      <p:ext uri="{BB962C8B-B14F-4D97-AF65-F5344CB8AC3E}">
        <p14:creationId xmlns:p14="http://schemas.microsoft.com/office/powerpoint/2010/main" val="3236318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 of stop motion in Strike </a:t>
            </a:r>
            <a:endParaRPr lang="en-GB" dirty="0"/>
          </a:p>
        </p:txBody>
      </p:sp>
      <p:sp>
        <p:nvSpPr>
          <p:cNvPr id="3" name="Content Placeholder 2"/>
          <p:cNvSpPr>
            <a:spLocks noGrp="1"/>
          </p:cNvSpPr>
          <p:nvPr>
            <p:ph idx="1"/>
          </p:nvPr>
        </p:nvSpPr>
        <p:spPr/>
        <p:txBody>
          <a:bodyPr>
            <a:normAutofit fontScale="92500" lnSpcReduction="10000"/>
          </a:bodyPr>
          <a:lstStyle/>
          <a:p>
            <a:r>
              <a:rPr lang="en-GB" sz="2600" dirty="0" smtClean="0">
                <a:solidFill>
                  <a:srgbClr val="00B0F0"/>
                </a:solidFill>
                <a:latin typeface="Arial Black" panose="020B0A04020102020204" pitchFamily="34" charset="0"/>
              </a:rPr>
              <a:t>Strike is an animation movie that was realised in April 2020. </a:t>
            </a:r>
          </a:p>
          <a:p>
            <a:r>
              <a:rPr lang="en-GB" sz="2600" dirty="0" smtClean="0">
                <a:solidFill>
                  <a:srgbClr val="00B0F0"/>
                </a:solidFill>
                <a:latin typeface="Arial Black" panose="020B0A04020102020204" pitchFamily="34" charset="0"/>
              </a:rPr>
              <a:t>The movie was released by gigglefish. </a:t>
            </a:r>
          </a:p>
          <a:p>
            <a:r>
              <a:rPr lang="en-GB" sz="2600" dirty="0" smtClean="0">
                <a:solidFill>
                  <a:srgbClr val="00B0F0"/>
                </a:solidFill>
                <a:latin typeface="Arial Black" panose="020B0A04020102020204" pitchFamily="34" charset="0"/>
              </a:rPr>
              <a:t>The animation movie uses stop motion. </a:t>
            </a:r>
          </a:p>
          <a:p>
            <a:r>
              <a:rPr lang="en-GB" sz="2600" dirty="0" smtClean="0">
                <a:solidFill>
                  <a:srgbClr val="00B0F0"/>
                </a:solidFill>
                <a:latin typeface="Arial Black" panose="020B0A04020102020204" pitchFamily="34" charset="0"/>
              </a:rPr>
              <a:t>Puppets are used in these movie. </a:t>
            </a:r>
            <a:endParaRPr lang="en-GB" sz="2600" dirty="0">
              <a:solidFill>
                <a:srgbClr val="00B0F0"/>
              </a:solidFill>
              <a:latin typeface="Arial Black" panose="020B0A04020102020204" pitchFamily="34" charset="0"/>
            </a:endParaRPr>
          </a:p>
          <a:p>
            <a:r>
              <a:rPr lang="en-GB" sz="2600" dirty="0" smtClean="0">
                <a:solidFill>
                  <a:srgbClr val="00B0F0"/>
                </a:solidFill>
                <a:latin typeface="Arial Black" panose="020B0A04020102020204" pitchFamily="34" charset="0"/>
              </a:rPr>
              <a:t>The movie is about a mole with a goal . </a:t>
            </a:r>
          </a:p>
          <a:p>
            <a:r>
              <a:rPr lang="en-GB" sz="2600" dirty="0" smtClean="0">
                <a:solidFill>
                  <a:srgbClr val="00B0F0"/>
                </a:solidFill>
                <a:latin typeface="Arial Black" panose="020B0A04020102020204" pitchFamily="34" charset="0"/>
              </a:rPr>
              <a:t>The movie is a handmade stop motion</a:t>
            </a:r>
            <a:r>
              <a:rPr lang="en-GB" sz="3600" dirty="0" smtClean="0"/>
              <a:t>. </a:t>
            </a:r>
            <a:endParaRPr lang="en-GB" sz="3600" dirty="0"/>
          </a:p>
        </p:txBody>
      </p:sp>
    </p:spTree>
    <p:extLst>
      <p:ext uri="{BB962C8B-B14F-4D97-AF65-F5344CB8AC3E}">
        <p14:creationId xmlns:p14="http://schemas.microsoft.com/office/powerpoint/2010/main" val="3629696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Image of the Strike Animation Movie </a:t>
            </a:r>
            <a:endParaRPr lang="en-GB" dirty="0"/>
          </a:p>
        </p:txBody>
      </p:sp>
      <p:pic>
        <p:nvPicPr>
          <p:cNvPr id="3074" name="Picture 2" descr="Strike review | Movies For Kids"/>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146778" y="2557463"/>
            <a:ext cx="5898444" cy="331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0997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t>
            </a:r>
            <a:endParaRPr lang="en-GB" dirty="0"/>
          </a:p>
        </p:txBody>
      </p:sp>
      <p:sp>
        <p:nvSpPr>
          <p:cNvPr id="3" name="Content Placeholder 2"/>
          <p:cNvSpPr>
            <a:spLocks noGrp="1"/>
          </p:cNvSpPr>
          <p:nvPr>
            <p:ph idx="1"/>
          </p:nvPr>
        </p:nvSpPr>
        <p:spPr>
          <a:xfrm>
            <a:off x="1154954" y="2157046"/>
            <a:ext cx="8825659" cy="4700954"/>
          </a:xfrm>
        </p:spPr>
        <p:txBody>
          <a:bodyPr>
            <a:noAutofit/>
          </a:bodyPr>
          <a:lstStyle/>
          <a:p>
            <a:r>
              <a:rPr lang="en-GB" sz="2400" dirty="0" smtClean="0">
                <a:solidFill>
                  <a:srgbClr val="00B0F0"/>
                </a:solidFill>
                <a:latin typeface="Arial Black" panose="020B0A04020102020204" pitchFamily="34" charset="0"/>
              </a:rPr>
              <a:t>Mole puppets photographs have been played together. </a:t>
            </a:r>
          </a:p>
          <a:p>
            <a:r>
              <a:rPr lang="en-GB" sz="2400" dirty="0" smtClean="0">
                <a:solidFill>
                  <a:srgbClr val="00B0F0"/>
                </a:solidFill>
                <a:latin typeface="Arial Black" panose="020B0A04020102020204" pitchFamily="34" charset="0"/>
              </a:rPr>
              <a:t>A higher speed is used to make an illusion to the viewer.</a:t>
            </a:r>
          </a:p>
          <a:p>
            <a:r>
              <a:rPr lang="en-GB" sz="2400" dirty="0" smtClean="0">
                <a:solidFill>
                  <a:srgbClr val="00B0F0"/>
                </a:solidFill>
                <a:latin typeface="Arial Black" panose="020B0A04020102020204" pitchFamily="34" charset="0"/>
              </a:rPr>
              <a:t>Different frames have been used in the movie. </a:t>
            </a:r>
          </a:p>
          <a:p>
            <a:r>
              <a:rPr lang="en-GB" sz="2400" dirty="0" smtClean="0">
                <a:solidFill>
                  <a:srgbClr val="00B0F0"/>
                </a:solidFill>
                <a:latin typeface="Arial Black" panose="020B0A04020102020204" pitchFamily="34" charset="0"/>
              </a:rPr>
              <a:t>Through the use of stop motion software helped in the success of the movie. </a:t>
            </a:r>
          </a:p>
          <a:p>
            <a:r>
              <a:rPr lang="en-GB" sz="2400" dirty="0" smtClean="0">
                <a:solidFill>
                  <a:srgbClr val="00B0F0"/>
                </a:solidFill>
                <a:latin typeface="Arial Black" panose="020B0A04020102020204" pitchFamily="34" charset="0"/>
              </a:rPr>
              <a:t>After completion, music and sound effects were then added up. </a:t>
            </a:r>
          </a:p>
          <a:p>
            <a:r>
              <a:rPr lang="en-GB" sz="2400" dirty="0" smtClean="0">
                <a:solidFill>
                  <a:srgbClr val="00B0F0"/>
                </a:solidFill>
                <a:latin typeface="Arial Black" panose="020B0A04020102020204" pitchFamily="34" charset="0"/>
              </a:rPr>
              <a:t>The movie has a good setting with good lighting. </a:t>
            </a:r>
          </a:p>
          <a:p>
            <a:endParaRPr lang="en-GB" sz="2400" dirty="0">
              <a:solidFill>
                <a:srgbClr val="00B0F0"/>
              </a:solidFill>
              <a:latin typeface="Arial Black" panose="020B0A04020102020204" pitchFamily="34" charset="0"/>
            </a:endParaRPr>
          </a:p>
        </p:txBody>
      </p:sp>
    </p:spTree>
    <p:extLst>
      <p:ext uri="{BB962C8B-B14F-4D97-AF65-F5344CB8AC3E}">
        <p14:creationId xmlns:p14="http://schemas.microsoft.com/office/powerpoint/2010/main" val="3144348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3" name="Content Placeholder 2"/>
          <p:cNvSpPr>
            <a:spLocks noGrp="1"/>
          </p:cNvSpPr>
          <p:nvPr>
            <p:ph idx="1"/>
          </p:nvPr>
        </p:nvSpPr>
        <p:spPr/>
        <p:txBody>
          <a:bodyPr>
            <a:noAutofit/>
          </a:bodyPr>
          <a:lstStyle/>
          <a:p>
            <a:r>
              <a:rPr lang="en-GB" dirty="0">
                <a:solidFill>
                  <a:srgbClr val="00B0F0"/>
                </a:solidFill>
                <a:latin typeface="Arial Black" panose="020B0A04020102020204" pitchFamily="34" charset="0"/>
              </a:rPr>
              <a:t>Craven, I. (2015). </a:t>
            </a:r>
            <a:r>
              <a:rPr lang="en-GB" i="1" dirty="0" err="1">
                <a:solidFill>
                  <a:srgbClr val="00B0F0"/>
                </a:solidFill>
                <a:latin typeface="Arial Black" panose="020B0A04020102020204" pitchFamily="34" charset="0"/>
              </a:rPr>
              <a:t>Eine</a:t>
            </a:r>
            <a:r>
              <a:rPr lang="en-GB" i="1" dirty="0">
                <a:solidFill>
                  <a:srgbClr val="00B0F0"/>
                </a:solidFill>
                <a:latin typeface="Arial Black" panose="020B0A04020102020204" pitchFamily="34" charset="0"/>
              </a:rPr>
              <a:t> Annäherung an den </a:t>
            </a:r>
            <a:r>
              <a:rPr lang="en-GB" i="1" dirty="0" err="1">
                <a:solidFill>
                  <a:srgbClr val="00B0F0"/>
                </a:solidFill>
                <a:latin typeface="Arial Black" panose="020B0A04020102020204" pitchFamily="34" charset="0"/>
              </a:rPr>
              <a:t>Avantgardismus</a:t>
            </a:r>
            <a:r>
              <a:rPr lang="en-GB" i="1" dirty="0">
                <a:solidFill>
                  <a:srgbClr val="00B0F0"/>
                </a:solidFill>
                <a:latin typeface="Arial Black" panose="020B0A04020102020204" pitchFamily="34" charset="0"/>
              </a:rPr>
              <a:t>? Amateur-animation und das </a:t>
            </a:r>
            <a:r>
              <a:rPr lang="en-GB" i="1" dirty="0" err="1">
                <a:solidFill>
                  <a:srgbClr val="00B0F0"/>
                </a:solidFill>
                <a:latin typeface="Arial Black" panose="020B0A04020102020204" pitchFamily="34" charset="0"/>
              </a:rPr>
              <a:t>Ringen</a:t>
            </a:r>
            <a:r>
              <a:rPr lang="en-GB" i="1" dirty="0">
                <a:solidFill>
                  <a:srgbClr val="00B0F0"/>
                </a:solidFill>
                <a:latin typeface="Arial Black" panose="020B0A04020102020204" pitchFamily="34" charset="0"/>
              </a:rPr>
              <a:t> </a:t>
            </a:r>
            <a:r>
              <a:rPr lang="en-GB" i="1" dirty="0" err="1">
                <a:solidFill>
                  <a:srgbClr val="00B0F0"/>
                </a:solidFill>
                <a:latin typeface="Arial Black" panose="020B0A04020102020204" pitchFamily="34" charset="0"/>
              </a:rPr>
              <a:t>mit</a:t>
            </a:r>
            <a:r>
              <a:rPr lang="en-GB" i="1" dirty="0">
                <a:solidFill>
                  <a:srgbClr val="00B0F0"/>
                </a:solidFill>
                <a:latin typeface="Arial Black" panose="020B0A04020102020204" pitchFamily="34" charset="0"/>
              </a:rPr>
              <a:t> der </a:t>
            </a:r>
            <a:r>
              <a:rPr lang="en-GB" i="1" dirty="0" err="1">
                <a:solidFill>
                  <a:srgbClr val="00B0F0"/>
                </a:solidFill>
                <a:latin typeface="Arial Black" panose="020B0A04020102020204" pitchFamily="34" charset="0"/>
              </a:rPr>
              <a:t>Technik</a:t>
            </a:r>
            <a:r>
              <a:rPr lang="en-GB" dirty="0" smtClean="0">
                <a:solidFill>
                  <a:srgbClr val="00B0F0"/>
                </a:solidFill>
                <a:latin typeface="Arial Black" panose="020B0A04020102020204" pitchFamily="34" charset="0"/>
              </a:rPr>
              <a:t>.</a:t>
            </a:r>
          </a:p>
          <a:p>
            <a:r>
              <a:rPr lang="en-GB" dirty="0">
                <a:solidFill>
                  <a:srgbClr val="00B0F0"/>
                </a:solidFill>
                <a:latin typeface="Arial Black" panose="020B0A04020102020204" pitchFamily="34" charset="0"/>
              </a:rPr>
              <a:t>Selby, A. 2013. Animation. London: Laurence King.</a:t>
            </a:r>
            <a:endParaRPr lang="en-GB" dirty="0" smtClean="0">
              <a:solidFill>
                <a:srgbClr val="00B0F0"/>
              </a:solidFill>
              <a:latin typeface="Arial Black" panose="020B0A04020102020204" pitchFamily="34" charset="0"/>
            </a:endParaRPr>
          </a:p>
          <a:p>
            <a:r>
              <a:rPr lang="en-GB" dirty="0" smtClean="0">
                <a:solidFill>
                  <a:srgbClr val="00B0F0"/>
                </a:solidFill>
                <a:latin typeface="Arial Black" panose="020B0A04020102020204" pitchFamily="34" charset="0"/>
              </a:rPr>
              <a:t>Shaw</a:t>
            </a:r>
            <a:r>
              <a:rPr lang="en-GB" dirty="0">
                <a:solidFill>
                  <a:srgbClr val="00B0F0"/>
                </a:solidFill>
                <a:latin typeface="Arial Black" panose="020B0A04020102020204" pitchFamily="34" charset="0"/>
              </a:rPr>
              <a:t>, S. (2012). </a:t>
            </a:r>
            <a:r>
              <a:rPr lang="en-GB" i="1" dirty="0">
                <a:solidFill>
                  <a:srgbClr val="00B0F0"/>
                </a:solidFill>
                <a:latin typeface="Arial Black" panose="020B0A04020102020204" pitchFamily="34" charset="0"/>
              </a:rPr>
              <a:t>Stop motion: Craft skills for model animation</a:t>
            </a:r>
            <a:r>
              <a:rPr lang="en-GB" dirty="0">
                <a:solidFill>
                  <a:srgbClr val="00B0F0"/>
                </a:solidFill>
                <a:latin typeface="Arial Black" panose="020B0A04020102020204" pitchFamily="34" charset="0"/>
              </a:rPr>
              <a:t>. Taylor &amp; Francis.</a:t>
            </a:r>
          </a:p>
          <a:p>
            <a:r>
              <a:rPr lang="en-GB" dirty="0">
                <a:solidFill>
                  <a:srgbClr val="00B0F0"/>
                </a:solidFill>
                <a:latin typeface="Arial Black" panose="020B0A04020102020204" pitchFamily="34" charset="0"/>
              </a:rPr>
              <a:t>Yang, L. (2020). </a:t>
            </a:r>
            <a:r>
              <a:rPr lang="en-GB" i="1" dirty="0">
                <a:solidFill>
                  <a:srgbClr val="00B0F0"/>
                </a:solidFill>
                <a:latin typeface="Arial Black" panose="020B0A04020102020204" pitchFamily="34" charset="0"/>
              </a:rPr>
              <a:t>On the Creation of Animation Films Based on Virtual Reality Technology</a:t>
            </a:r>
            <a:r>
              <a:rPr lang="en-GB" dirty="0">
                <a:solidFill>
                  <a:srgbClr val="00B0F0"/>
                </a:solidFill>
                <a:latin typeface="Arial Black" panose="020B0A04020102020204" pitchFamily="34" charset="0"/>
              </a:rPr>
              <a:t>. 180–183.</a:t>
            </a:r>
          </a:p>
        </p:txBody>
      </p:sp>
    </p:spTree>
    <p:extLst>
      <p:ext uri="{BB962C8B-B14F-4D97-AF65-F5344CB8AC3E}">
        <p14:creationId xmlns:p14="http://schemas.microsoft.com/office/powerpoint/2010/main" val="41933709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343</TotalTime>
  <Words>1389</Words>
  <Application>Microsoft Office PowerPoint</Application>
  <PresentationFormat>Widescreen</PresentationFormat>
  <Paragraphs>78</Paragraphs>
  <Slides>12</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 Black</vt:lpstr>
      <vt:lpstr>Calibri</vt:lpstr>
      <vt:lpstr>Garamond</vt:lpstr>
      <vt:lpstr>Organic</vt:lpstr>
      <vt:lpstr>Animation Movies </vt:lpstr>
      <vt:lpstr>Introduction to Animation Movies </vt:lpstr>
      <vt:lpstr>Image Showing one of the Animation Movies </vt:lpstr>
      <vt:lpstr>CONT’ </vt:lpstr>
      <vt:lpstr>Benefits of animation movies </vt:lpstr>
      <vt:lpstr>Use of Stop Motion in Animation Movies </vt:lpstr>
      <vt:lpstr>Types of stop motion in animation movies </vt:lpstr>
      <vt:lpstr>Strike animation movie </vt:lpstr>
      <vt:lpstr>Use of stop motion in Strike </vt:lpstr>
      <vt:lpstr>Image of the Strike Animation Movie </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Animation Movies</dc:title>
  <dc:creator>USER</dc:creator>
  <cp:lastModifiedBy>USER</cp:lastModifiedBy>
  <cp:revision>40</cp:revision>
  <dcterms:created xsi:type="dcterms:W3CDTF">2020-07-26T15:51:38Z</dcterms:created>
  <dcterms:modified xsi:type="dcterms:W3CDTF">2020-08-02T11:07:26Z</dcterms:modified>
</cp:coreProperties>
</file>